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8"/>
  </p:notesMasterIdLst>
  <p:handoutMasterIdLst>
    <p:handoutMasterId r:id="rId9"/>
  </p:handoutMasterIdLst>
  <p:sldIdLst>
    <p:sldId id="267" r:id="rId2"/>
    <p:sldId id="261" r:id="rId3"/>
    <p:sldId id="262" r:id="rId4"/>
    <p:sldId id="263" r:id="rId5"/>
    <p:sldId id="264" r:id="rId6"/>
    <p:sldId id="265" r:id="rId7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80" y="-80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12/08/15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12/08/15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the same demo as before, but this time we are simply</a:t>
            </a:r>
            <a:r>
              <a:rPr lang="en-US" baseline="0" dirty="0" smtClean="0"/>
              <a:t> using the Edge Histogram filter instead of color layout.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5761148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79794587"/>
              </p:ext>
            </p:extLst>
          </p:nvPr>
        </p:nvGraphicFramePr>
        <p:xfrm>
          <a:off x="3766717" y="34671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i="0" dirty="0" err="1" smtClean="0">
                <a:latin typeface="Courier New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Place all of your images in the same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an ARFF file with the first string attribute being an image’s filename and each instance being an image and its class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i="0" dirty="0">
                <a:latin typeface="Courier New"/>
              </a:rPr>
              <a:t>filters/unsupervised/instance/</a:t>
            </a:r>
            <a:r>
              <a:rPr lang="en-US" b="1" i="0" dirty="0" err="1">
                <a:latin typeface="Courier New"/>
              </a:rPr>
              <a:t>imagefilters</a:t>
            </a:r>
            <a:endParaRPr lang="en-US" b="1" i="0" dirty="0">
              <a:latin typeface="Courier New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 New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</a:t>
            </a:r>
            <a:r>
              <a:rPr lang="en-US" dirty="0" smtClean="0"/>
              <a:t>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Repeat 5-7 if you wish to apply more than one filter</a:t>
            </a:r>
            <a:endParaRPr lang="en-US" dirty="0" smtClean="0"/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image filters extract different measurements</a:t>
            </a:r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ColorLayoutFilter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Image is divided into 64 blocks</a:t>
            </a:r>
          </a:p>
          <a:p>
            <a:pPr lvl="1"/>
            <a:r>
              <a:rPr lang="en-US" dirty="0" smtClean="0"/>
              <a:t>Average </a:t>
            </a:r>
            <a:r>
              <a:rPr lang="en-US" dirty="0" err="1" smtClean="0"/>
              <a:t>colour</a:t>
            </a:r>
            <a:r>
              <a:rPr lang="en-US" dirty="0" smtClean="0"/>
              <a:t> is assigned to each block</a:t>
            </a:r>
          </a:p>
          <a:p>
            <a:pPr lvl="1"/>
            <a:r>
              <a:rPr lang="en-US" dirty="0" smtClean="0"/>
              <a:t>Features are computed from the average </a:t>
            </a:r>
            <a:r>
              <a:rPr lang="en-US" dirty="0" err="1" smtClean="0"/>
              <a:t>colours</a:t>
            </a:r>
            <a:endParaRPr lang="en-US" dirty="0" smtClean="0"/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EdgeHistogramFilter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Edges are “lines” or “discontinuities” in image</a:t>
            </a:r>
          </a:p>
          <a:p>
            <a:pPr lvl="1"/>
            <a:r>
              <a:rPr lang="en-US" dirty="0" smtClean="0"/>
              <a:t>Features measure the direction of the edges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152" y="1988840"/>
            <a:ext cx="4180577" cy="20608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464" y="4653136"/>
            <a:ext cx="6057234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827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472875" indent="-342900"/>
            <a:r>
              <a:rPr lang="en-US" dirty="0" smtClean="0"/>
              <a:t>Summary</a:t>
            </a:r>
            <a:endParaRPr lang="en-US" dirty="0" smtClean="0"/>
          </a:p>
          <a:p>
            <a:pPr marL="885825" lvl="1" indent="-342900"/>
            <a:r>
              <a:rPr lang="en-US" dirty="0" smtClean="0"/>
              <a:t>Image </a:t>
            </a:r>
            <a:r>
              <a:rPr lang="en-US" dirty="0"/>
              <a:t>features are mathematical properties of images</a:t>
            </a:r>
          </a:p>
          <a:p>
            <a:pPr marL="885825" lvl="1" indent="-342900"/>
            <a:r>
              <a:rPr lang="en-US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dirty="0"/>
              <a:t>Different features measure different properties of the image</a:t>
            </a:r>
          </a:p>
          <a:p>
            <a:pPr marL="885825" lvl="1" indent="-342900"/>
            <a:r>
              <a:rPr lang="en-US" dirty="0"/>
              <a:t>Experimenting with WEKA can help you identify the best combination of image feature and classifier for your </a:t>
            </a:r>
            <a:r>
              <a:rPr lang="en-US" dirty="0" smtClean="0"/>
              <a:t>data</a:t>
            </a:r>
          </a:p>
          <a:p>
            <a:pPr marL="472875" indent="-342900"/>
            <a:r>
              <a:rPr lang="en-US" dirty="0" smtClean="0"/>
              <a:t>References</a:t>
            </a:r>
          </a:p>
          <a:p>
            <a:pPr lvl="1"/>
            <a:r>
              <a:rPr lang="en-US" dirty="0"/>
              <a:t>Mathias L., </a:t>
            </a:r>
            <a:r>
              <a:rPr lang="en-US" dirty="0" err="1"/>
              <a:t>Chatzichristofis</a:t>
            </a:r>
            <a:r>
              <a:rPr lang="en-US" dirty="0"/>
              <a:t> S. A</a:t>
            </a:r>
            <a:r>
              <a:rPr lang="en-US" i="0" dirty="0"/>
              <a:t>. Lire: </a:t>
            </a:r>
            <a:r>
              <a:rPr lang="en-US" i="0" dirty="0" err="1"/>
              <a:t>Lucene</a:t>
            </a:r>
            <a:r>
              <a:rPr lang="en-US" i="0" dirty="0"/>
              <a:t> Image Retrieval – An Extensible Java CBIR Library</a:t>
            </a:r>
            <a:r>
              <a:rPr lang="en-US" dirty="0"/>
              <a:t>. In Proc. of the 16th ACM International Conference on Multimedia, pp. 1085-1088, Vancouver, Canada, 2008</a:t>
            </a:r>
          </a:p>
          <a:p>
            <a:pPr lvl="1"/>
            <a:r>
              <a:rPr lang="en-US" dirty="0" err="1"/>
              <a:t>Manjunath</a:t>
            </a:r>
            <a:r>
              <a:rPr lang="en-US" dirty="0"/>
              <a:t> B., Ohm J.R., </a:t>
            </a:r>
            <a:r>
              <a:rPr lang="en-US" dirty="0" err="1"/>
              <a:t>Vasudevan</a:t>
            </a:r>
            <a:r>
              <a:rPr lang="en-US" dirty="0"/>
              <a:t> V.V., Yamada A</a:t>
            </a:r>
            <a:r>
              <a:rPr lang="en-US" i="0" dirty="0"/>
              <a:t>. Color and texture descriptors</a:t>
            </a:r>
            <a:r>
              <a:rPr lang="en-US" i="1" dirty="0"/>
              <a:t>.</a:t>
            </a:r>
            <a:r>
              <a:rPr lang="en-US" dirty="0"/>
              <a:t> IEEE trans. on Circuits and Systems for Video Technology 11,703–715, 2001 </a:t>
            </a:r>
          </a:p>
          <a:p>
            <a:pPr marL="472875" indent="-342900"/>
            <a:endParaRPr lang="en-US" dirty="0"/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111560</TotalTime>
  <Words>732</Words>
  <Application>Microsoft Macintosh PowerPoint</Application>
  <PresentationFormat>Custom</PresentationFormat>
  <Paragraphs>106</Paragraphs>
  <Slides>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603</cp:revision>
  <cp:lastPrinted>2015-04-20T22:19:49Z</cp:lastPrinted>
  <dcterms:created xsi:type="dcterms:W3CDTF">2013-03-28T00:36:14Z</dcterms:created>
  <dcterms:modified xsi:type="dcterms:W3CDTF">2015-08-11T23:59:25Z</dcterms:modified>
</cp:coreProperties>
</file>